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86" r:id="rId3"/>
    <p:sldId id="279" r:id="rId4"/>
    <p:sldId id="276" r:id="rId5"/>
    <p:sldId id="275" r:id="rId6"/>
    <p:sldId id="287" r:id="rId7"/>
    <p:sldId id="265" r:id="rId8"/>
    <p:sldId id="277" r:id="rId9"/>
    <p:sldId id="278" r:id="rId10"/>
    <p:sldId id="288" r:id="rId11"/>
    <p:sldId id="289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26"/>
  </p:normalViewPr>
  <p:slideViewPr>
    <p:cSldViewPr snapToGrid="0">
      <p:cViewPr varScale="1">
        <p:scale>
          <a:sx n="82" d="100"/>
          <a:sy n="82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AL\Desktop\Big%20Data%20Analysis%20-%20Technion\Analysis\Project%20-%20Analysis\Last%20Versions\EXCEL%20NEW%20FOR%20POWERBI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NEW FOR POWERBI.xlsx]End Users vs Distributer!PivotTable2</c:name>
    <c:fmtId val="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'End Users vs Distributer'!$C$28:$C$29</c:f>
              <c:strCache>
                <c:ptCount val="1"/>
                <c:pt idx="0">
                  <c:v>Apartment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'End Users vs Distributer'!$B$30:$B$45</c:f>
              <c:multiLvlStrCache>
                <c:ptCount val="12"/>
                <c:lvl>
                  <c:pt idx="0">
                    <c:v>1</c:v>
                  </c:pt>
                  <c:pt idx="1">
                    <c:v>2</c:v>
                  </c:pt>
                  <c:pt idx="2">
                    <c:v>3</c:v>
                  </c:pt>
                  <c:pt idx="3">
                    <c:v>4</c:v>
                  </c:pt>
                  <c:pt idx="4">
                    <c:v>1</c:v>
                  </c:pt>
                  <c:pt idx="5">
                    <c:v>2</c:v>
                  </c:pt>
                  <c:pt idx="6">
                    <c:v>3</c:v>
                  </c:pt>
                  <c:pt idx="7">
                    <c:v>4</c:v>
                  </c:pt>
                  <c:pt idx="8">
                    <c:v>1</c:v>
                  </c:pt>
                  <c:pt idx="9">
                    <c:v>2</c:v>
                  </c:pt>
                  <c:pt idx="10">
                    <c:v>3</c:v>
                  </c:pt>
                  <c:pt idx="11">
                    <c:v>4</c:v>
                  </c:pt>
                </c:lvl>
                <c:lvl>
                  <c:pt idx="0">
                    <c:v>2011</c:v>
                  </c:pt>
                  <c:pt idx="4">
                    <c:v>2012</c:v>
                  </c:pt>
                  <c:pt idx="8">
                    <c:v>2013</c:v>
                  </c:pt>
                </c:lvl>
              </c:multiLvlStrCache>
            </c:multiLvlStrRef>
          </c:cat>
          <c:val>
            <c:numRef>
              <c:f>'End Users vs Distributer'!$C$30:$C$45</c:f>
              <c:numCache>
                <c:formatCode>\$#,##0.00;\(\$#,##0.00\);\$#,##0.00</c:formatCode>
                <c:ptCount val="12"/>
                <c:pt idx="0">
                  <c:v>89944.234500000006</c:v>
                </c:pt>
                <c:pt idx="1">
                  <c:v>161203.82759999999</c:v>
                </c:pt>
                <c:pt idx="2">
                  <c:v>140042.15150000001</c:v>
                </c:pt>
                <c:pt idx="3">
                  <c:v>166561.35930000001</c:v>
                </c:pt>
                <c:pt idx="4">
                  <c:v>134636.05840000001</c:v>
                </c:pt>
                <c:pt idx="5">
                  <c:v>160143.47070000001</c:v>
                </c:pt>
                <c:pt idx="6">
                  <c:v>130050.5184</c:v>
                </c:pt>
                <c:pt idx="7">
                  <c:v>130882.42600000001</c:v>
                </c:pt>
                <c:pt idx="8">
                  <c:v>106515.76459999999</c:v>
                </c:pt>
                <c:pt idx="9">
                  <c:v>55291.8675</c:v>
                </c:pt>
                <c:pt idx="10">
                  <c:v>78120.326799999995</c:v>
                </c:pt>
                <c:pt idx="11">
                  <c:v>129012.43150000001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0A-469C-8DBC-7A93C11C45D7}"/>
            </c:ext>
          </c:extLst>
        </c:ser>
        <c:ser>
          <c:idx val="1"/>
          <c:order val="1"/>
          <c:tx>
            <c:strRef>
              <c:f>'End Users vs Distributer'!$D$28:$D$29</c:f>
              <c:strCache>
                <c:ptCount val="1"/>
                <c:pt idx="0">
                  <c:v>First-degree relative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multiLvlStrRef>
              <c:f>'End Users vs Distributer'!$B$30:$B$45</c:f>
              <c:multiLvlStrCache>
                <c:ptCount val="12"/>
                <c:lvl>
                  <c:pt idx="0">
                    <c:v>1</c:v>
                  </c:pt>
                  <c:pt idx="1">
                    <c:v>2</c:v>
                  </c:pt>
                  <c:pt idx="2">
                    <c:v>3</c:v>
                  </c:pt>
                  <c:pt idx="3">
                    <c:v>4</c:v>
                  </c:pt>
                  <c:pt idx="4">
                    <c:v>1</c:v>
                  </c:pt>
                  <c:pt idx="5">
                    <c:v>2</c:v>
                  </c:pt>
                  <c:pt idx="6">
                    <c:v>3</c:v>
                  </c:pt>
                  <c:pt idx="7">
                    <c:v>4</c:v>
                  </c:pt>
                  <c:pt idx="8">
                    <c:v>1</c:v>
                  </c:pt>
                  <c:pt idx="9">
                    <c:v>2</c:v>
                  </c:pt>
                  <c:pt idx="10">
                    <c:v>3</c:v>
                  </c:pt>
                  <c:pt idx="11">
                    <c:v>4</c:v>
                  </c:pt>
                </c:lvl>
                <c:lvl>
                  <c:pt idx="0">
                    <c:v>2011</c:v>
                  </c:pt>
                  <c:pt idx="4">
                    <c:v>2012</c:v>
                  </c:pt>
                  <c:pt idx="8">
                    <c:v>2013</c:v>
                  </c:pt>
                </c:lvl>
              </c:multiLvlStrCache>
            </c:multiLvlStrRef>
          </c:cat>
          <c:val>
            <c:numRef>
              <c:f>'End Users vs Distributer'!$D$30:$D$45</c:f>
              <c:numCache>
                <c:formatCode>\$#,##0.00;\(\$#,##0.00\);\$#,##0.00</c:formatCode>
                <c:ptCount val="12"/>
                <c:pt idx="0">
                  <c:v>480472.38709999999</c:v>
                </c:pt>
                <c:pt idx="1">
                  <c:v>754941.20719999995</c:v>
                </c:pt>
                <c:pt idx="2">
                  <c:v>711042.73</c:v>
                </c:pt>
                <c:pt idx="3">
                  <c:v>875758.8371</c:v>
                </c:pt>
                <c:pt idx="4">
                  <c:v>739369.97930000001</c:v>
                </c:pt>
                <c:pt idx="5">
                  <c:v>808686.87860000005</c:v>
                </c:pt>
                <c:pt idx="6">
                  <c:v>721324.61270000006</c:v>
                </c:pt>
                <c:pt idx="7">
                  <c:v>983771.05819999997</c:v>
                </c:pt>
                <c:pt idx="8">
                  <c:v>677801.21340000001</c:v>
                </c:pt>
                <c:pt idx="9">
                  <c:v>886213.09210000001</c:v>
                </c:pt>
                <c:pt idx="10">
                  <c:v>921563.9351</c:v>
                </c:pt>
                <c:pt idx="11">
                  <c:v>963792.09409999999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F0A-469C-8DBC-7A93C11C45D7}"/>
            </c:ext>
          </c:extLst>
        </c:ser>
        <c:ser>
          <c:idx val="2"/>
          <c:order val="2"/>
          <c:tx>
            <c:strRef>
              <c:f>'End Users vs Distributer'!$E$28:$E$29</c:f>
              <c:strCache>
                <c:ptCount val="1"/>
                <c:pt idx="0">
                  <c:v>Health Care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multiLvlStrRef>
              <c:f>'End Users vs Distributer'!$B$30:$B$45</c:f>
              <c:multiLvlStrCache>
                <c:ptCount val="12"/>
                <c:lvl>
                  <c:pt idx="0">
                    <c:v>1</c:v>
                  </c:pt>
                  <c:pt idx="1">
                    <c:v>2</c:v>
                  </c:pt>
                  <c:pt idx="2">
                    <c:v>3</c:v>
                  </c:pt>
                  <c:pt idx="3">
                    <c:v>4</c:v>
                  </c:pt>
                  <c:pt idx="4">
                    <c:v>1</c:v>
                  </c:pt>
                  <c:pt idx="5">
                    <c:v>2</c:v>
                  </c:pt>
                  <c:pt idx="6">
                    <c:v>3</c:v>
                  </c:pt>
                  <c:pt idx="7">
                    <c:v>4</c:v>
                  </c:pt>
                  <c:pt idx="8">
                    <c:v>1</c:v>
                  </c:pt>
                  <c:pt idx="9">
                    <c:v>2</c:v>
                  </c:pt>
                  <c:pt idx="10">
                    <c:v>3</c:v>
                  </c:pt>
                  <c:pt idx="11">
                    <c:v>4</c:v>
                  </c:pt>
                </c:lvl>
                <c:lvl>
                  <c:pt idx="0">
                    <c:v>2011</c:v>
                  </c:pt>
                  <c:pt idx="4">
                    <c:v>2012</c:v>
                  </c:pt>
                  <c:pt idx="8">
                    <c:v>2013</c:v>
                  </c:pt>
                </c:lvl>
              </c:multiLvlStrCache>
            </c:multiLvlStrRef>
          </c:cat>
          <c:val>
            <c:numRef>
              <c:f>'End Users vs Distributer'!$E$30:$E$45</c:f>
              <c:numCache>
                <c:formatCode>\$#,##0.00;\(\$#,##0.00\);\$#,##0.00</c:formatCode>
                <c:ptCount val="12"/>
                <c:pt idx="0">
                  <c:v>779451.24010000005</c:v>
                </c:pt>
                <c:pt idx="1">
                  <c:v>988398.64240000001</c:v>
                </c:pt>
                <c:pt idx="2">
                  <c:v>867645.46970000002</c:v>
                </c:pt>
                <c:pt idx="3">
                  <c:v>1201876.4639000001</c:v>
                </c:pt>
                <c:pt idx="4">
                  <c:v>780975.48549999995</c:v>
                </c:pt>
                <c:pt idx="5">
                  <c:v>950886.93559999997</c:v>
                </c:pt>
                <c:pt idx="6">
                  <c:v>984851.67020000005</c:v>
                </c:pt>
                <c:pt idx="7">
                  <c:v>1247105.7575999999</c:v>
                </c:pt>
                <c:pt idx="8">
                  <c:v>1311320.1051</c:v>
                </c:pt>
                <c:pt idx="9">
                  <c:v>1161915.2559</c:v>
                </c:pt>
                <c:pt idx="10">
                  <c:v>1231159.9564</c:v>
                </c:pt>
                <c:pt idx="11">
                  <c:v>1166029.1945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F0A-469C-8DBC-7A93C11C45D7}"/>
            </c:ext>
          </c:extLst>
        </c:ser>
        <c:ser>
          <c:idx val="3"/>
          <c:order val="3"/>
          <c:tx>
            <c:strRef>
              <c:f>'End Users vs Distributer'!$F$28:$F$29</c:f>
              <c:strCache>
                <c:ptCount val="1"/>
                <c:pt idx="0">
                  <c:v>Second-degree relative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multiLvlStrRef>
              <c:f>'End Users vs Distributer'!$B$30:$B$45</c:f>
              <c:multiLvlStrCache>
                <c:ptCount val="12"/>
                <c:lvl>
                  <c:pt idx="0">
                    <c:v>1</c:v>
                  </c:pt>
                  <c:pt idx="1">
                    <c:v>2</c:v>
                  </c:pt>
                  <c:pt idx="2">
                    <c:v>3</c:v>
                  </c:pt>
                  <c:pt idx="3">
                    <c:v>4</c:v>
                  </c:pt>
                  <c:pt idx="4">
                    <c:v>1</c:v>
                  </c:pt>
                  <c:pt idx="5">
                    <c:v>2</c:v>
                  </c:pt>
                  <c:pt idx="6">
                    <c:v>3</c:v>
                  </c:pt>
                  <c:pt idx="7">
                    <c:v>4</c:v>
                  </c:pt>
                  <c:pt idx="8">
                    <c:v>1</c:v>
                  </c:pt>
                  <c:pt idx="9">
                    <c:v>2</c:v>
                  </c:pt>
                  <c:pt idx="10">
                    <c:v>3</c:v>
                  </c:pt>
                  <c:pt idx="11">
                    <c:v>4</c:v>
                  </c:pt>
                </c:lvl>
                <c:lvl>
                  <c:pt idx="0">
                    <c:v>2011</c:v>
                  </c:pt>
                  <c:pt idx="4">
                    <c:v>2012</c:v>
                  </c:pt>
                  <c:pt idx="8">
                    <c:v>2013</c:v>
                  </c:pt>
                </c:lvl>
              </c:multiLvlStrCache>
            </c:multiLvlStrRef>
          </c:cat>
          <c:val>
            <c:numRef>
              <c:f>'End Users vs Distributer'!$F$30:$F$45</c:f>
              <c:numCache>
                <c:formatCode>General</c:formatCode>
                <c:ptCount val="12"/>
                <c:pt idx="4" formatCode="\$#,##0.00;\(\$#,##0.00\);\$#,##0.00">
                  <c:v>3000</c:v>
                </c:pt>
                <c:pt idx="5" formatCode="\$#,##0.00;\(\$#,##0.00\);\$#,##0.00">
                  <c:v>108069.7691</c:v>
                </c:pt>
                <c:pt idx="6" formatCode="\$#,##0.00;\(\$#,##0.00\);\$#,##0.00">
                  <c:v>293384.4841</c:v>
                </c:pt>
                <c:pt idx="7" formatCode="\$#,##0.00;\(\$#,##0.00\);\$#,##0.00">
                  <c:v>270550.40230000002</c:v>
                </c:pt>
                <c:pt idx="8" formatCode="\$#,##0.00;\(\$#,##0.00\);\$#,##0.00">
                  <c:v>254745.84770000001</c:v>
                </c:pt>
                <c:pt idx="9" formatCode="\$#,##0.00;\(\$#,##0.00\);\$#,##0.00">
                  <c:v>219209.8046</c:v>
                </c:pt>
                <c:pt idx="10" formatCode="\$#,##0.00;\(\$#,##0.00\);\$#,##0.00">
                  <c:v>260306.20300000001</c:v>
                </c:pt>
                <c:pt idx="11" formatCode="\$#,##0.00;\(\$#,##0.00\);\$#,##0.00">
                  <c:v>294203.44150000002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F0A-469C-8DBC-7A93C11C45D7}"/>
            </c:ext>
          </c:extLst>
        </c:ser>
        <c:ser>
          <c:idx val="4"/>
          <c:order val="4"/>
          <c:tx>
            <c:strRef>
              <c:f>'End Users vs Distributer'!$G$28:$G$29</c:f>
              <c:strCache>
                <c:ptCount val="1"/>
                <c:pt idx="0">
                  <c:v>Third-degree relative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multiLvlStrRef>
              <c:f>'End Users vs Distributer'!$B$30:$B$45</c:f>
              <c:multiLvlStrCache>
                <c:ptCount val="12"/>
                <c:lvl>
                  <c:pt idx="0">
                    <c:v>1</c:v>
                  </c:pt>
                  <c:pt idx="1">
                    <c:v>2</c:v>
                  </c:pt>
                  <c:pt idx="2">
                    <c:v>3</c:v>
                  </c:pt>
                  <c:pt idx="3">
                    <c:v>4</c:v>
                  </c:pt>
                  <c:pt idx="4">
                    <c:v>1</c:v>
                  </c:pt>
                  <c:pt idx="5">
                    <c:v>2</c:v>
                  </c:pt>
                  <c:pt idx="6">
                    <c:v>3</c:v>
                  </c:pt>
                  <c:pt idx="7">
                    <c:v>4</c:v>
                  </c:pt>
                  <c:pt idx="8">
                    <c:v>1</c:v>
                  </c:pt>
                  <c:pt idx="9">
                    <c:v>2</c:v>
                  </c:pt>
                  <c:pt idx="10">
                    <c:v>3</c:v>
                  </c:pt>
                  <c:pt idx="11">
                    <c:v>4</c:v>
                  </c:pt>
                </c:lvl>
                <c:lvl>
                  <c:pt idx="0">
                    <c:v>2011</c:v>
                  </c:pt>
                  <c:pt idx="4">
                    <c:v>2012</c:v>
                  </c:pt>
                  <c:pt idx="8">
                    <c:v>2013</c:v>
                  </c:pt>
                </c:lvl>
              </c:multiLvlStrCache>
            </c:multiLvlStrRef>
          </c:cat>
          <c:val>
            <c:numRef>
              <c:f>'End Users vs Distributer'!$G$30:$G$45</c:f>
              <c:numCache>
                <c:formatCode>\$#,##0.00;\(\$#,##0.00\);\$#,##0.00</c:formatCode>
                <c:ptCount val="12"/>
                <c:pt idx="0">
                  <c:v>244929.5477</c:v>
                </c:pt>
                <c:pt idx="1">
                  <c:v>369528.85340000002</c:v>
                </c:pt>
                <c:pt idx="2">
                  <c:v>235277.09099999999</c:v>
                </c:pt>
                <c:pt idx="3">
                  <c:v>316505.42930000002</c:v>
                </c:pt>
                <c:pt idx="4">
                  <c:v>326387.75150000001</c:v>
                </c:pt>
                <c:pt idx="5">
                  <c:v>424906.17440000002</c:v>
                </c:pt>
                <c:pt idx="6">
                  <c:v>253475.03469999999</c:v>
                </c:pt>
                <c:pt idx="7">
                  <c:v>393517.41970000003</c:v>
                </c:pt>
                <c:pt idx="8">
                  <c:v>328288.27169999998</c:v>
                </c:pt>
                <c:pt idx="9">
                  <c:v>458872.51779999997</c:v>
                </c:pt>
                <c:pt idx="10">
                  <c:v>375180.06229999999</c:v>
                </c:pt>
                <c:pt idx="11">
                  <c:v>324787.08929999999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F0A-469C-8DBC-7A93C11C45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04239119"/>
        <c:axId val="1304239535"/>
      </c:lineChart>
      <c:catAx>
        <c:axId val="1304239119"/>
        <c:scaling>
          <c:orientation val="maxMin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4239535"/>
        <c:crosses val="autoZero"/>
        <c:auto val="1"/>
        <c:lblAlgn val="ctr"/>
        <c:lblOffset val="100"/>
        <c:noMultiLvlLbl val="0"/>
      </c:catAx>
      <c:valAx>
        <c:axId val="1304239535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\$#,##0.00;\(\$#,##0.00\);\$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4239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7.wdp"/><Relationship Id="rId7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microsoft.com/office/2007/relationships/hdphoto" Target="../media/hdphoto8.wdp"/><Relationship Id="rId4" Type="http://schemas.openxmlformats.org/officeDocument/2006/relationships/image" Target="../media/image10.png"/><Relationship Id="rId9" Type="http://schemas.microsoft.com/office/2007/relationships/hdphoto" Target="../media/hdphoto10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2401184"/>
            <a:ext cx="6226593" cy="3427502"/>
          </a:xfrm>
        </p:spPr>
        <p:txBody>
          <a:bodyPr/>
          <a:lstStyle/>
          <a:p>
            <a:r>
              <a:rPr lang="en-US" sz="5400" dirty="0"/>
              <a:t>HAPPY INSURENS</a:t>
            </a:r>
            <a:br>
              <a:rPr lang="en-US" dirty="0"/>
            </a:br>
            <a:br>
              <a:rPr lang="en-US" dirty="0"/>
            </a:br>
            <a:r>
              <a:rPr lang="en-US" sz="2800" dirty="0"/>
              <a:t>Revenue</a:t>
            </a:r>
            <a:br>
              <a:rPr lang="en-US" sz="2800" dirty="0"/>
            </a:br>
            <a:r>
              <a:rPr lang="en-US" sz="2800" dirty="0"/>
              <a:t>analysis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124178"/>
            <a:ext cx="7414940" cy="195297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ADAM MARGALIT</a:t>
            </a:r>
          </a:p>
          <a:p>
            <a:pPr>
              <a:lnSpc>
                <a:spcPct val="100000"/>
              </a:lnSpc>
            </a:pPr>
            <a:r>
              <a:rPr lang="en-US"/>
              <a:t>AMI </a:t>
            </a:r>
            <a:r>
              <a:rPr lang="en-US" dirty="0" err="1"/>
              <a:t>sharaabi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Gal </a:t>
            </a:r>
            <a:r>
              <a:rPr lang="en-US" dirty="0" err="1"/>
              <a:t>etzion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by region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5055BD-68F9-4DE5-9245-481A019F0701}"/>
              </a:ext>
            </a:extLst>
          </p:cNvPr>
          <p:cNvSpPr txBox="1"/>
          <p:nvPr/>
        </p:nvSpPr>
        <p:spPr>
          <a:xfrm>
            <a:off x="2269478" y="5612367"/>
            <a:ext cx="7653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-Large Positive Margin When Comparing Previous Year in the Americas</a:t>
            </a:r>
          </a:p>
          <a:p>
            <a:r>
              <a:rPr lang="en-US" dirty="0"/>
              <a:t>-Last Quarter (October) Garners Largest Sales Number Year Over Year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690C08-1FDB-4FFE-B7F8-3734E5D85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164" y="1881029"/>
            <a:ext cx="6584639" cy="324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50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by region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5055BD-68F9-4DE5-9245-481A019F0701}"/>
              </a:ext>
            </a:extLst>
          </p:cNvPr>
          <p:cNvSpPr txBox="1"/>
          <p:nvPr/>
        </p:nvSpPr>
        <p:spPr>
          <a:xfrm>
            <a:off x="2451370" y="5658533"/>
            <a:ext cx="7653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Health Care is the Leading Product (Division) in terms of Sales.</a:t>
            </a:r>
          </a:p>
          <a:p>
            <a:r>
              <a:rPr lang="en-GB" dirty="0"/>
              <a:t>-</a:t>
            </a:r>
            <a:r>
              <a:rPr lang="en-US" dirty="0"/>
              <a:t>In the USA, Health Care Insurance Sales Outperform Property Sales Over 6-Fold. 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1B6422-0DF3-4004-95D4-DB6059909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475" y="1424766"/>
            <a:ext cx="4961050" cy="400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524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3660" y="2196481"/>
            <a:ext cx="6351587" cy="1594507"/>
          </a:xfrm>
        </p:spPr>
        <p:txBody>
          <a:bodyPr/>
          <a:lstStyle/>
          <a:p>
            <a:r>
              <a:rPr lang="en-US" dirty="0"/>
              <a:t>Happiness to all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31254F-B3B8-901E-8C55-EE03FAD89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753" y="2185988"/>
            <a:ext cx="5537860" cy="193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2C975-C0D8-5635-3CD4-B28EE3571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to Bring happiness in the least happy moments of your life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B6991-4690-5E5C-1B86-4715D2403B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Richard Branson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FC8D39-E9E2-B0C8-13B1-31595C9896D1}"/>
              </a:ext>
            </a:extLst>
          </p:cNvPr>
          <p:cNvSpPr/>
          <p:nvPr/>
        </p:nvSpPr>
        <p:spPr>
          <a:xfrm>
            <a:off x="560111" y="801377"/>
            <a:ext cx="2808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Gill Sans Ultra Bold" panose="020B0A02020104020203" pitchFamily="34" charset="77"/>
              </a:rPr>
              <a:t>“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EC9DCBA-073E-C693-608A-D60E4C7CD5BF}"/>
              </a:ext>
            </a:extLst>
          </p:cNvPr>
          <p:cNvSpPr/>
          <p:nvPr/>
        </p:nvSpPr>
        <p:spPr>
          <a:xfrm>
            <a:off x="9009602" y="1801064"/>
            <a:ext cx="2808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Gill Sans Ultra Bold" panose="020B0A02020104020203" pitchFamily="34" charset="77"/>
              </a:rPr>
              <a:t>”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6326" y="2721810"/>
            <a:ext cx="5157787" cy="3684588"/>
          </a:xfrm>
        </p:spPr>
        <p:txBody>
          <a:bodyPr vert="horz" lIns="0" tIns="0" rIns="0" bIns="0" rtlCol="0">
            <a:normAutofit fontScale="92500"/>
          </a:bodyPr>
          <a:lstStyle/>
          <a:p>
            <a:pPr rtl="1">
              <a:lnSpc>
                <a:spcPct val="140000"/>
              </a:lnSpc>
            </a:pPr>
            <a:r>
              <a:rPr lang="en-US" dirty="0"/>
              <a:t>-In Depth Analysis of Revenue from a Geographical Standpoint</a:t>
            </a:r>
          </a:p>
          <a:p>
            <a:pPr>
              <a:lnSpc>
                <a:spcPct val="140000"/>
              </a:lnSpc>
            </a:pPr>
            <a:r>
              <a:rPr lang="en-US" dirty="0"/>
              <a:t>-Provide an Overview of Key Distributers </a:t>
            </a:r>
          </a:p>
          <a:p>
            <a:pPr>
              <a:lnSpc>
                <a:spcPct val="140000"/>
              </a:lnSpc>
            </a:pPr>
            <a:r>
              <a:rPr lang="en-US" dirty="0"/>
              <a:t>-Biggest Market- USA, a Closer Look</a:t>
            </a:r>
          </a:p>
          <a:p>
            <a:pPr>
              <a:lnSpc>
                <a:spcPct val="140000"/>
              </a:lnSpc>
            </a:pPr>
            <a:r>
              <a:rPr lang="en-US" dirty="0"/>
              <a:t>- 3 Guiding Insurances: Health, Life, Property</a:t>
            </a:r>
          </a:p>
          <a:p>
            <a:pPr>
              <a:lnSpc>
                <a:spcPct val="140000"/>
              </a:lnSpc>
            </a:pP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85F3CF6-ADB3-A8A7-730A-9DB3A3953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2292" y="1781357"/>
            <a:ext cx="5183188" cy="8239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0" tIns="0" rIns="0" bIns="0" numCol="1" rtlCol="0" anchor="b" anchorCtr="0" compatLnSpc="1">
            <a:prstTxWarp prst="textNoShape">
              <a:avLst/>
            </a:prstTxWarp>
            <a:normAutofit fontScale="92500" lnSpcReduction="20000"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eaLnBrk="1" fontAlgn="base" hangingPunct="1">
              <a:lnSpc>
                <a:spcPct val="14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none" strike="noStrike" kern="1200" cap="none" normalizeH="0" baseline="0" dirty="0">
                <a:ln>
                  <a:noFill/>
                </a:ln>
                <a:effectLst/>
                <a:latin typeface="+mn-lt"/>
                <a:ea typeface="+mn-ea"/>
                <a:cs typeface="+mn-cs"/>
              </a:rPr>
              <a:t>Basic assumptions of the project</a:t>
            </a:r>
          </a:p>
          <a:p>
            <a:pPr marR="0" eaLnBrk="1" fontAlgn="base" hangingPunct="1">
              <a:lnSpc>
                <a:spcPct val="14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1400" b="1" i="0" u="none" strike="noStrike" kern="1200" cap="none" normalizeH="0" baseline="0" dirty="0">
                <a:ln>
                  <a:noFill/>
                </a:ln>
                <a:effectLst/>
                <a:latin typeface="+mn-lt"/>
                <a:ea typeface="+mn-ea"/>
                <a:cs typeface="+mn-cs"/>
              </a:rPr>
            </a:br>
            <a:endParaRPr kumimoji="0" lang="en-US" altLang="en-US" sz="1400" b="1" i="0" u="none" strike="noStrike" kern="1200" cap="none" normalizeH="0" baseline="0" dirty="0">
              <a:ln>
                <a:noFill/>
              </a:ln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415562" y="2721810"/>
            <a:ext cx="5183188" cy="3589358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876301"/>
            <a:ext cx="10122632" cy="652054"/>
          </a:xfrm>
        </p:spPr>
        <p:txBody>
          <a:bodyPr vert="horz" lIns="0" tIns="0" rIns="0" bIns="0" rtlCol="0" anchor="ctr">
            <a:normAutofit fontScale="90000"/>
          </a:bodyPr>
          <a:lstStyle/>
          <a:p>
            <a:r>
              <a:rPr lang="en-US" dirty="0"/>
              <a:t>Basic Assumptions Of The Project</a:t>
            </a:r>
            <a:br>
              <a:rPr lang="en-US" dirty="0"/>
            </a:br>
            <a:endParaRPr lang="en-US" b="1" i="0" kern="1200" cap="all" spc="600" baseline="0" dirty="0">
              <a:latin typeface="+mj-lt"/>
              <a:ea typeface="+mj-ea"/>
              <a:cs typeface="Arial Black" panose="020B0604020202020204" pitchFamily="34" charset="0"/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 vert="horz" lIns="210312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kern="1200" cap="all" spc="300" baseline="0">
                <a:latin typeface="+mj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048" y="471188"/>
            <a:ext cx="4834517" cy="781804"/>
          </a:xfrm>
        </p:spPr>
        <p:txBody>
          <a:bodyPr/>
          <a:lstStyle/>
          <a:p>
            <a:r>
              <a:rPr lang="en-US" dirty="0"/>
              <a:t> Star scheme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9490922" y="1310039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261" y="606655"/>
            <a:ext cx="251791" cy="2071501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967AA9-C9B6-4D59-033F-4BF937A76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048" y="1340402"/>
            <a:ext cx="8197746" cy="546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F0DE047-1B7D-F942-8E09-3EFF699BE9A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58382731"/>
              </p:ext>
            </p:extLst>
          </p:nvPr>
        </p:nvGraphicFramePr>
        <p:xfrm>
          <a:off x="5572125" y="409575"/>
          <a:ext cx="5862085" cy="5943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00257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3961828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1188720">
                <a:tc>
                  <a:txBody>
                    <a:bodyPr/>
                    <a:lstStyle/>
                    <a:p>
                      <a:r>
                        <a:rPr lang="en-US" sz="28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1st</a:t>
                      </a:r>
                    </a:p>
                    <a:p>
                      <a:r>
                        <a:rPr lang="en-U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Step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SQL- Happy Insurance DB and Dim Date Creation </a:t>
                      </a:r>
                      <a:endParaRPr lang="en-US" b="1" i="0" dirty="0"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2157666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28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2nd</a:t>
                      </a:r>
                      <a:r>
                        <a:rPr lang="en-US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r>
                        <a:rPr lang="en-U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Step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Transfer to Power Query, Cleansing Data, Dimensions and Fact, Snowflake.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28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3rd</a:t>
                      </a:r>
                      <a:r>
                        <a:rPr lang="en-US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r>
                        <a:rPr lang="en-U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Step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PowerPivot Created Measures and formed the relationship model for swift analysis.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28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4th</a:t>
                      </a:r>
                    </a:p>
                    <a:p>
                      <a:r>
                        <a:rPr lang="en-U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Step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Load to </a:t>
                      </a:r>
                      <a:r>
                        <a:rPr lang="en-US" b="0" i="0" dirty="0" err="1">
                          <a:latin typeface="Avenir Next LT Pro" panose="020B0504020202020204" pitchFamily="34" charset="77"/>
                        </a:rPr>
                        <a:t>PowerBI</a:t>
                      </a: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. Dashboards, Visualizations to analyze data visually</a:t>
                      </a:r>
                      <a:endParaRPr lang="en-US" b="1" i="0" dirty="0"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28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5th</a:t>
                      </a:r>
                      <a:r>
                        <a:rPr lang="en-US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r>
                        <a:rPr lang="en-U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step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Used DAX to create complicated measures and to further analyze based on our initial impressions.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4136017"/>
                  </a:ext>
                </a:extLst>
              </a:tr>
            </a:tbl>
          </a:graphicData>
        </a:graphic>
      </p:graphicFrame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38CA53F-F8EE-9AA8-01B7-F90566F1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85384B4-F5D2-6521-EDF6-AAF2511DE1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138D39-DE26-CACA-E17F-0D30E82AA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2640" y="381000"/>
            <a:ext cx="0" cy="6038848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FA3D4B50-54D0-CA63-02B8-46F00CBD0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913958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998E0FB-F056-814D-0480-795EEC9C9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2096896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D179EA3-9F21-20F9-B3EF-80C1C931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3279834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C6B5CE2-4CD6-EA8F-61E1-8184FC066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4462772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3133598-58B4-2425-DC83-FAABE13E0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5645710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58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EA43EF1-009B-DB7B-7D0C-2867BEE96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8B0290DE-3F6E-5FEE-C40F-C7B3E29C3A7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47384" y="1317852"/>
            <a:ext cx="5753520" cy="631867"/>
          </a:xfrm>
        </p:spPr>
        <p:txBody>
          <a:bodyPr/>
          <a:lstStyle/>
          <a:p>
            <a:r>
              <a:rPr lang="en-US" dirty="0"/>
              <a:t>From Raw Data to Report</a:t>
            </a:r>
          </a:p>
        </p:txBody>
      </p: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9C9924F1-3753-74B2-DDD5-B5340BB785A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38200" y="2122536"/>
            <a:ext cx="5257800" cy="3098565"/>
          </a:xfrm>
        </p:spPr>
        <p:txBody>
          <a:bodyPr/>
          <a:lstStyle/>
          <a:p>
            <a:r>
              <a:rPr lang="en-US" dirty="0"/>
              <a:t>  Most costly challenge was the technical knowledge and procedures required to manipulate data across the different UI’s</a:t>
            </a:r>
          </a:p>
          <a:p>
            <a:r>
              <a:rPr lang="en-US" dirty="0"/>
              <a:t>  Initial date table was faulty, forced us to redo the whole ETL process from the beginning</a:t>
            </a:r>
          </a:p>
          <a:p>
            <a:r>
              <a:rPr lang="en-US" dirty="0"/>
              <a:t> Coding fluency in M-Language, SQL, DAX took time to develop.</a:t>
            </a:r>
          </a:p>
          <a:p>
            <a:r>
              <a:rPr lang="en-US" dirty="0"/>
              <a:t>  Down stream effects of human error on visual presentation of data (</a:t>
            </a:r>
            <a:r>
              <a:rPr lang="en-US" dirty="0" err="1"/>
              <a:t>i.e</a:t>
            </a:r>
            <a:r>
              <a:rPr lang="en-US" dirty="0"/>
              <a:t> Bookmark desynchrony showing wrong region when buttons pressed</a:t>
            </a:r>
          </a:p>
        </p:txBody>
      </p:sp>
      <p:pic>
        <p:nvPicPr>
          <p:cNvPr id="70" name="Picture Placeholder 31" descr="Large walking intersection with one lone person">
            <a:extLst>
              <a:ext uri="{FF2B5EF4-FFF2-40B4-BE49-F238E27FC236}">
                <a16:creationId xmlns:a16="http://schemas.microsoft.com/office/drawing/2014/main" id="{D1FC6153-A37A-EC14-7EEA-7335A559F9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44000" contrast="-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68" name="Picture Placeholder 11" descr="Close-up of skyscrapers">
            <a:extLst>
              <a:ext uri="{FF2B5EF4-FFF2-40B4-BE49-F238E27FC236}">
                <a16:creationId xmlns:a16="http://schemas.microsoft.com/office/drawing/2014/main" id="{A0327B68-D192-4EDA-F3AE-366C54CED4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6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pic>
        <p:nvPicPr>
          <p:cNvPr id="69" name="Picture Placeholder 8" descr="Curved skyscraper against the blue sky">
            <a:extLst>
              <a:ext uri="{FF2B5EF4-FFF2-40B4-BE49-F238E27FC236}">
                <a16:creationId xmlns:a16="http://schemas.microsoft.com/office/drawing/2014/main" id="{EB131536-3790-0769-3F4B-54C44B98F3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  <a14:imgEffect>
                      <a14:brightnessContrast brigh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978E9DBF-D6A0-80E9-5F4C-B1782C5CD470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B6B0F1EA-6238-43CB-79BF-1872F34BB86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90">
            <a:extLst>
              <a:ext uri="{FF2B5EF4-FFF2-40B4-BE49-F238E27FC236}">
                <a16:creationId xmlns:a16="http://schemas.microsoft.com/office/drawing/2014/main" id="{79E2E3A0-8EDA-415C-B815-691D5CF41486}"/>
              </a:ext>
            </a:extLst>
          </p:cNvPr>
          <p:cNvSpPr txBox="1">
            <a:spLocks/>
          </p:cNvSpPr>
          <p:nvPr/>
        </p:nvSpPr>
        <p:spPr>
          <a:xfrm>
            <a:off x="847384" y="4851550"/>
            <a:ext cx="5753520" cy="63186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Dealt With BY</a:t>
            </a:r>
          </a:p>
        </p:txBody>
      </p:sp>
      <p:sp>
        <p:nvSpPr>
          <p:cNvPr id="18" name="Text Placeholder 94">
            <a:extLst>
              <a:ext uri="{FF2B5EF4-FFF2-40B4-BE49-F238E27FC236}">
                <a16:creationId xmlns:a16="http://schemas.microsoft.com/office/drawing/2014/main" id="{B6AEE952-DFAE-4AE8-A539-499227E45D8A}"/>
              </a:ext>
            </a:extLst>
          </p:cNvPr>
          <p:cNvSpPr txBox="1">
            <a:spLocks/>
          </p:cNvSpPr>
          <p:nvPr/>
        </p:nvSpPr>
        <p:spPr>
          <a:xfrm>
            <a:off x="741865" y="5483416"/>
            <a:ext cx="5753520" cy="148422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 Reviewing related issues in discussion forums on the internet</a:t>
            </a:r>
          </a:p>
          <a:p>
            <a:r>
              <a:rPr lang="en-GB" dirty="0"/>
              <a:t>  Going over video material from class</a:t>
            </a:r>
          </a:p>
          <a:p>
            <a:r>
              <a:rPr lang="en-GB" dirty="0"/>
              <a:t> Many hours of good old “Breaking the Head”</a:t>
            </a:r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Trends by Segments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F7AF1CA-743E-CCBD-7380-759F50420B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6807433"/>
              </p:ext>
            </p:extLst>
          </p:nvPr>
        </p:nvGraphicFramePr>
        <p:xfrm>
          <a:off x="850168" y="1659950"/>
          <a:ext cx="9448799" cy="40139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4DE8C87-0943-4F34-A614-BF730A9206B0}"/>
              </a:ext>
            </a:extLst>
          </p:cNvPr>
          <p:cNvSpPr txBox="1"/>
          <p:nvPr/>
        </p:nvSpPr>
        <p:spPr>
          <a:xfrm>
            <a:off x="2645923" y="5836596"/>
            <a:ext cx="7653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-Third Degree Relative Insurance Products Consistently Trending at #1</a:t>
            </a:r>
          </a:p>
          <a:p>
            <a:r>
              <a:rPr lang="en-GB" dirty="0"/>
              <a:t>-Property Insurance Products Consistently Perform Poorest.</a:t>
            </a:r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by region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A14AA3-BC4D-ABDB-76F9-969B99374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1020" y="1779032"/>
            <a:ext cx="6182845" cy="32999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5055BD-68F9-4DE5-9245-481A019F0701}"/>
              </a:ext>
            </a:extLst>
          </p:cNvPr>
          <p:cNvSpPr txBox="1"/>
          <p:nvPr/>
        </p:nvSpPr>
        <p:spPr>
          <a:xfrm>
            <a:off x="2451370" y="5658533"/>
            <a:ext cx="76530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-Americas Account for Almost Half of the Total Sales</a:t>
            </a:r>
          </a:p>
          <a:p>
            <a:r>
              <a:rPr lang="en-GB" dirty="0"/>
              <a:t>-Although Europe (EMEA) has most diverse clientele, Accounts for less that ¼ of Revenue.</a:t>
            </a:r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120</TotalTime>
  <Words>411</Words>
  <Application>Microsoft Office PowerPoint</Application>
  <PresentationFormat>Widescreen</PresentationFormat>
  <Paragraphs>77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Avenir Next LT Pro</vt:lpstr>
      <vt:lpstr>Calibri</vt:lpstr>
      <vt:lpstr>Gill Sans Ultra Bold</vt:lpstr>
      <vt:lpstr>Office Theme</vt:lpstr>
      <vt:lpstr>HAPPY INSURENS  Revenue analysis</vt:lpstr>
      <vt:lpstr>PowerPoint Presentation</vt:lpstr>
      <vt:lpstr>Here to Bring happiness in the least happy moments of your life</vt:lpstr>
      <vt:lpstr>Basic Assumptions Of The Project </vt:lpstr>
      <vt:lpstr> Star scheme</vt:lpstr>
      <vt:lpstr>workflow</vt:lpstr>
      <vt:lpstr>Challenges</vt:lpstr>
      <vt:lpstr>Trends by Segments</vt:lpstr>
      <vt:lpstr>Sales by region</vt:lpstr>
      <vt:lpstr>Sales by region</vt:lpstr>
      <vt:lpstr>Sales by region</vt:lpstr>
      <vt:lpstr>Happiness to all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 INSURENS  Revenue analysis</dc:title>
  <dc:creator>לאה קסה</dc:creator>
  <cp:lastModifiedBy>Ami Sharabi</cp:lastModifiedBy>
  <cp:revision>11</cp:revision>
  <dcterms:created xsi:type="dcterms:W3CDTF">2022-08-31T17:13:31Z</dcterms:created>
  <dcterms:modified xsi:type="dcterms:W3CDTF">2022-11-21T08:52:40Z</dcterms:modified>
</cp:coreProperties>
</file>